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46" r:id="rId2"/>
    <p:sldId id="455" r:id="rId3"/>
    <p:sldId id="466" r:id="rId4"/>
    <p:sldId id="465" r:id="rId5"/>
    <p:sldId id="463" r:id="rId6"/>
    <p:sldId id="464" r:id="rId7"/>
    <p:sldId id="461" r:id="rId8"/>
    <p:sldId id="462" r:id="rId9"/>
    <p:sldId id="460" r:id="rId10"/>
    <p:sldId id="458" r:id="rId11"/>
    <p:sldId id="459" r:id="rId12"/>
    <p:sldId id="457" r:id="rId13"/>
    <p:sldId id="467" r:id="rId14"/>
    <p:sldId id="468" r:id="rId15"/>
    <p:sldId id="45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03/12/2020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83568" y="1700808"/>
            <a:ext cx="7848872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</a:t>
            </a:r>
            <a:r>
              <a:rPr lang="ru-RU" sz="40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энергетика</a:t>
            </a:r>
            <a:endParaRPr lang="en-HK" sz="40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</a:t>
            </a:r>
            <a:r>
              <a:rPr lang="en-HK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12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качестве примера 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приведена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одна из схем использования геотермальных вод для отопления и горячего водоснабжения, при этом рассматриваются воды особой агрессивности, которые непосредственно использовать невозможно.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 descr="Рис. 2.30. Принципиальная схема двухконтурной геоТЭС: 1 – скважина; 2 – теплообменник; 3 – парогенератор; 4 – турбина; 5 – электрогенератор; 6 – воздухоохлаждаемый конденсатор; 7 – конденсато-питательный насос;  8 – нагнетательный насо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770836"/>
            <a:ext cx="5194761" cy="3585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734312" y="2697881"/>
            <a:ext cx="30861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000" dirty="0" err="1">
                <a:latin typeface="Comic Sans MS" panose="030F0702030302020204" pitchFamily="66" charset="0"/>
              </a:rPr>
              <a:t>Принципиальная</a:t>
            </a:r>
            <a:r>
              <a:rPr lang="en-HK" sz="2000" dirty="0"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latin typeface="Comic Sans MS" panose="030F0702030302020204" pitchFamily="66" charset="0"/>
              </a:rPr>
              <a:t>схема</a:t>
            </a:r>
            <a:r>
              <a:rPr lang="en-HK" sz="2000" dirty="0"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latin typeface="Comic Sans MS" panose="030F0702030302020204" pitchFamily="66" charset="0"/>
              </a:rPr>
              <a:t>двухконтурной</a:t>
            </a:r>
            <a:r>
              <a:rPr lang="en-HK" sz="2000" dirty="0"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latin typeface="Comic Sans MS" panose="030F0702030302020204" pitchFamily="66" charset="0"/>
              </a:rPr>
              <a:t>геоТЭС</a:t>
            </a:r>
            <a:r>
              <a:rPr lang="en-HK" sz="2000" dirty="0">
                <a:latin typeface="Comic Sans MS" panose="030F0702030302020204" pitchFamily="66" charset="0"/>
              </a:rPr>
              <a:t>: 1 – </a:t>
            </a:r>
            <a:r>
              <a:rPr lang="en-HK" sz="2000" dirty="0" err="1">
                <a:latin typeface="Comic Sans MS" panose="030F0702030302020204" pitchFamily="66" charset="0"/>
              </a:rPr>
              <a:t>скважина</a:t>
            </a:r>
            <a:r>
              <a:rPr lang="en-HK" sz="2000" dirty="0">
                <a:latin typeface="Comic Sans MS" panose="030F0702030302020204" pitchFamily="66" charset="0"/>
              </a:rPr>
              <a:t>; 2 – </a:t>
            </a:r>
            <a:r>
              <a:rPr lang="en-HK" sz="2000" dirty="0" err="1">
                <a:latin typeface="Comic Sans MS" panose="030F0702030302020204" pitchFamily="66" charset="0"/>
              </a:rPr>
              <a:t>теплообменник</a:t>
            </a:r>
            <a:r>
              <a:rPr lang="en-HK" sz="2000" dirty="0">
                <a:latin typeface="Comic Sans MS" panose="030F0702030302020204" pitchFamily="66" charset="0"/>
              </a:rPr>
              <a:t>; 3 – </a:t>
            </a:r>
            <a:r>
              <a:rPr lang="en-HK" sz="2000" dirty="0" err="1">
                <a:latin typeface="Comic Sans MS" panose="030F0702030302020204" pitchFamily="66" charset="0"/>
              </a:rPr>
              <a:t>парогенератор</a:t>
            </a:r>
            <a:r>
              <a:rPr lang="en-HK" sz="2000" dirty="0">
                <a:latin typeface="Comic Sans MS" panose="030F0702030302020204" pitchFamily="66" charset="0"/>
              </a:rPr>
              <a:t>; 4 – </a:t>
            </a:r>
            <a:r>
              <a:rPr lang="en-HK" sz="2000" dirty="0" err="1">
                <a:latin typeface="Comic Sans MS" panose="030F0702030302020204" pitchFamily="66" charset="0"/>
              </a:rPr>
              <a:t>турбина</a:t>
            </a:r>
            <a:r>
              <a:rPr lang="en-HK" sz="2000" dirty="0">
                <a:latin typeface="Comic Sans MS" panose="030F0702030302020204" pitchFamily="66" charset="0"/>
              </a:rPr>
              <a:t>; 5 – </a:t>
            </a:r>
            <a:r>
              <a:rPr lang="en-HK" sz="2000" dirty="0" err="1">
                <a:latin typeface="Comic Sans MS" panose="030F0702030302020204" pitchFamily="66" charset="0"/>
              </a:rPr>
              <a:t>электрогенератор</a:t>
            </a:r>
            <a:r>
              <a:rPr lang="en-HK" sz="2000" dirty="0">
                <a:latin typeface="Comic Sans MS" panose="030F0702030302020204" pitchFamily="66" charset="0"/>
              </a:rPr>
              <a:t>; 6 – </a:t>
            </a:r>
            <a:r>
              <a:rPr lang="en-HK" sz="2000" dirty="0" err="1">
                <a:latin typeface="Comic Sans MS" panose="030F0702030302020204" pitchFamily="66" charset="0"/>
              </a:rPr>
              <a:t>воздухоохлаждаемый</a:t>
            </a:r>
            <a:r>
              <a:rPr lang="en-HK" sz="2000" dirty="0"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latin typeface="Comic Sans MS" panose="030F0702030302020204" pitchFamily="66" charset="0"/>
              </a:rPr>
              <a:t>конденсатор</a:t>
            </a:r>
            <a:r>
              <a:rPr lang="en-HK" sz="2000" dirty="0">
                <a:latin typeface="Comic Sans MS" panose="030F0702030302020204" pitchFamily="66" charset="0"/>
              </a:rPr>
              <a:t>; 7 – </a:t>
            </a:r>
            <a:r>
              <a:rPr lang="en-HK" sz="2000" dirty="0" err="1">
                <a:latin typeface="Comic Sans MS" panose="030F0702030302020204" pitchFamily="66" charset="0"/>
              </a:rPr>
              <a:t>конденсато-питательный</a:t>
            </a:r>
            <a:r>
              <a:rPr lang="en-HK" sz="2000" dirty="0"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latin typeface="Comic Sans MS" panose="030F0702030302020204" pitchFamily="66" charset="0"/>
              </a:rPr>
              <a:t>насос</a:t>
            </a:r>
            <a:r>
              <a:rPr lang="en-HK" sz="2000" dirty="0">
                <a:latin typeface="Comic Sans MS" panose="030F0702030302020204" pitchFamily="66" charset="0"/>
              </a:rPr>
              <a:t>; 8 – </a:t>
            </a:r>
            <a:r>
              <a:rPr lang="en-HK" sz="2000" dirty="0" err="1">
                <a:latin typeface="Comic Sans MS" panose="030F0702030302020204" pitchFamily="66" charset="0"/>
              </a:rPr>
              <a:t>нагнетательный</a:t>
            </a:r>
            <a:r>
              <a:rPr lang="en-HK" sz="2000" dirty="0">
                <a:latin typeface="Comic Sans MS" panose="030F0702030302020204" pitchFamily="66" charset="0"/>
              </a:rPr>
              <a:t> </a:t>
            </a:r>
            <a:r>
              <a:rPr lang="en-HK" sz="2000" dirty="0" err="1">
                <a:latin typeface="Comic Sans MS" panose="030F0702030302020204" pitchFamily="66" charset="0"/>
              </a:rPr>
              <a:t>насос</a:t>
            </a:r>
            <a:endParaRPr lang="en-HK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Геотермальные электростанции (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 имеют ряд особенностей: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постоянный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излишек энергоресурсов, что обеспечивает использование полной установленной мощности оборудования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достаточно простой уровень автоматизации;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последствия возможных аварий ограничиваются территорией станции;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удельные капиталовложения и себестоимость электрической энергии в основном могут быть ниже, чем на электростанциях, использующих другие возобновляемые источники энергии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43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964753"/>
            <a:ext cx="8568952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можно разделить на три основных типа: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станции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работающие на месторождениях сухого пара;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станции с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парообразователем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работающие на месторождениях горячей воды под давлением;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станции с бинарным циклом, в которых геотермальная теплота передается вторичной жидкости (например фреону или изобутану) и происходит классический цикл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Ренкина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3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Наибольший эффект имеет место при комбинированных схемах использования геотермальных источников как теплоносителя для подогрева воды и выработки электроэнергии на тепловых электростанциях, что обеспечивает значительную экономию органического топлива и увеличивает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к.п.д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преобразования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низкопотенциальной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энергии. Такие комбинированные схемы позволяют использовать для выработки электроэнергии теплоносители с начальными температурами свыше 70–80°С.</a:t>
            </a:r>
          </a:p>
          <a:p>
            <a:pPr algn="just">
              <a:spcAft>
                <a:spcPts val="1800"/>
              </a:spcAft>
            </a:pP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6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Сегодня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58 стран используют тепло своих геотермальных ресурсов не только на производство электроэнергии, а непосредственно в виде тепла: для обогрева ванн и бассейнов – 42%; для отопления – 23%; для тепловых насосов – 12%; для обогрева теплиц – 9%; для подогрева воды в рыбных хозяйствах – 6%; в промышленности – 5%; для других целей – 2%; для сушения сельхозпродуктов, таяния снега и кондиционирования – 1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%.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70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991756"/>
            <a:ext cx="85689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построенные в США, Италии, России и других странах, по удельным капвложениям и стоимости электроэнергии могут конкурировать с современными ТЭС и АЭС.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2008 г. в мире установленная мощность электрогенерирующих геотермальных установок составила около 11 млн. кВт с выработкой около 55 млрд.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кВт·ч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 разным прогнозам мощность геотермальных станций к 2030 г. возрастет до 40–70 млн. кВт.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52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Выражение «геотермальная энергия» буквально означает, что это энергия тепла Земли («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» – земля, «термальная» – тепловая). Основным источником этой энергии служит постоянный поток теплоты из раскаленных недр, направленный к поверхности Земли. Земная кора получает теплоту в результате трения ядра, радиоактивного распада элементов (подобно торию и урану), химических реакций. Постоянные времени этих процессов настолько велики относительно времени существования Земли, что невозможно оценить, увеличивается или уменьшается ее температура.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Запасы геотермальной энергии огромны. Геотермальная энергия в ряде стран (Венгрии, Исландии, Италии, Мексики, Новой Зеландии, России, США, Японии) широко используется для теплоснабжения, выработки электроэнергии. Так, в Исландии за счет геотермальной энергии обеспечивается 26,5% выработки электроэнергии.</a:t>
            </a:r>
          </a:p>
          <a:p>
            <a:pPr algn="just">
              <a:spcAft>
                <a:spcPts val="1800"/>
              </a:spcAft>
            </a:pP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2004 г. в мире суммарная мощность геотермальных электростанций составила около 9 млн. кВт, а геотермальных систем теплоснабжения – около 20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(тепловых). По прогнозам мощность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может составить около 20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а выработка электроэнергии – 120 млрд.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кВт·ч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Различают пять основных типов геотермальной энергии: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нормальное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поверхностное тепло Земли на глубине от нескольких десятков до сотен метров;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гидротермальные системы, то есть резервуары горячей или теплой воды, в большинстве случаев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самовыливной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парогидротермальные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системы – месторождения пара и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самовыливной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пароводяной смеси;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петрогеотермальные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зоны или теплота сухих горных пород;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магма (нагретые до 1300°С расплавленные горные породы).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2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энергия обеспечивает теплом столицу Исландии Рейкьявик. Уже в 1943 г. там были пробурены 32 скважины на глубину от 440 до 2400 м, по которым к поверхности поднимается вода с температурой от 60 до 130°С. Девять из этих буровых скважин действуют и по сей день.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6" name="Picture 2" descr="Гейзеры в Исланд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7"/>
            <a:ext cx="370326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еоТЭС Несьявеллир, Ислан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019" y="3212976"/>
            <a:ext cx="419045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617325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>
                <a:solidFill>
                  <a:srgbClr val="222222"/>
                </a:solidFill>
                <a:latin typeface="Comic Sans MS" panose="030F0702030302020204" pitchFamily="66" charset="0"/>
              </a:rPr>
              <a:t>Гейзеры в </a:t>
            </a:r>
            <a:r>
              <a:rPr lang="ru-RU" dirty="0" smtClean="0">
                <a:solidFill>
                  <a:srgbClr val="222222"/>
                </a:solidFill>
                <a:latin typeface="Comic Sans MS" panose="030F0702030302020204" pitchFamily="66" charset="0"/>
              </a:rPr>
              <a:t>Исландии</a:t>
            </a:r>
            <a:endParaRPr lang="en-HK" dirty="0">
              <a:latin typeface="Comic Sans MS" panose="030F0702030302020204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616958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err="1">
                <a:solidFill>
                  <a:srgbClr val="222222"/>
                </a:solidFill>
                <a:latin typeface="Comic Sans MS" panose="030F0702030302020204" pitchFamily="66" charset="0"/>
              </a:rPr>
              <a:t>ГеоТЭС</a:t>
            </a:r>
            <a:r>
              <a:rPr lang="ru-RU" dirty="0">
                <a:solidFill>
                  <a:srgbClr val="222222"/>
                </a:solidFill>
                <a:latin typeface="Comic Sans MS" panose="030F0702030302020204" pitchFamily="66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Comic Sans MS" panose="030F0702030302020204" pitchFamily="66" charset="0"/>
              </a:rPr>
              <a:t>Несьявеллир</a:t>
            </a:r>
            <a:r>
              <a:rPr lang="ru-RU" dirty="0">
                <a:solidFill>
                  <a:srgbClr val="222222"/>
                </a:solidFill>
                <a:latin typeface="Comic Sans MS" panose="030F0702030302020204" pitchFamily="66" charset="0"/>
              </a:rPr>
              <a:t>, Исландия</a:t>
            </a:r>
            <a:endParaRPr lang="en-HK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96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Сфера использования термальных вод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96752"/>
            <a:ext cx="8592641" cy="387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10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652120" y="859700"/>
            <a:ext cx="34563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Схема геотермального теплоснабжения с использованием агрессивных геотермальных вод: 1 – подземный коллектор; 2 – приемная скважина; 3 – </a:t>
            </a:r>
            <a:r>
              <a:rPr lang="ru-RU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газошламоотделитель</a:t>
            </a:r>
            <a:r>
              <a:rPr lang="ru-RU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 4 – нагнетательный насос; 5 – нагнетательная скважина; 6 – теплообменник системы отопления; 7 – насос системы отопления; 8 – теплообменник системы горячего водоснабжения; 9 – отопительная система; 10 – система горячего водоснабжения; 11 – источник воды горячего водоснабжения; 12 – система утилизации газов и шламов</a:t>
            </a:r>
            <a:endParaRPr lang="ru-RU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872897"/>
            <a:ext cx="5256584" cy="486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3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Среди месторождений глубинной теплоты Земли существуют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термоаномальные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зоны месторождений теплоты, которые имеют повышенный геотермальный градиент в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водонасыщенных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проникающих горных породах. Таким образом, проявлением геотермальной теплоты, имеющей практическое значение, являются запасы горячей воды и пара в подземных резервуарах на относительно небольших глубинах и гейзеры, которые выходят на поверхность.</a:t>
            </a:r>
          </a:p>
          <a:p>
            <a:pPr algn="just">
              <a:spcAft>
                <a:spcPts val="1800"/>
              </a:spcAft>
            </a:pP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Геотермальные 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воды классифицируют по температуре, кислотности, уровню минерализации, жесткости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54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90264"/>
            <a:ext cx="8928992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Геотермальная энергетика</a:t>
            </a:r>
            <a:endParaRPr lang="en-HK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35833"/>
            <a:ext cx="8568952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Основным показателем пригодности геотермальных источников для использования является их природная температура, согласно которой они подразделяются на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низкотермальные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воды с температурой 40–70°С;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среднетермальные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воды с температурой 70–100°С; высокотермальные воды и пар с температурой 100–150°С;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парогидротермы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флюиды с температурой выше 150°С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HK" sz="23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США в Долине гейзеров расположено 19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общей мощностью 1300 МВт. Мощнейшая в мире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(50 МВт) построена тоже в США –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геоТЭС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Хебер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2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15106</TotalTime>
  <Words>940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  <vt:lpstr>Сфера использования термальных вод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  <vt:lpstr>Геотермальная энергетика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1562</cp:revision>
  <dcterms:created xsi:type="dcterms:W3CDTF">2018-10-18T08:08:24Z</dcterms:created>
  <dcterms:modified xsi:type="dcterms:W3CDTF">2020-12-03T05:09:04Z</dcterms:modified>
</cp:coreProperties>
</file>